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6" r:id="rId1"/>
  </p:sldMasterIdLst>
  <p:notesMasterIdLst>
    <p:notesMasterId r:id="rId11"/>
  </p:notesMasterIdLst>
  <p:handoutMasterIdLst>
    <p:handoutMasterId r:id="rId12"/>
  </p:handoutMasterIdLst>
  <p:sldIdLst>
    <p:sldId id="342" r:id="rId2"/>
    <p:sldId id="343" r:id="rId3"/>
    <p:sldId id="350" r:id="rId4"/>
    <p:sldId id="344" r:id="rId5"/>
    <p:sldId id="345" r:id="rId6"/>
    <p:sldId id="346" r:id="rId7"/>
    <p:sldId id="347" r:id="rId8"/>
    <p:sldId id="349" r:id="rId9"/>
    <p:sldId id="348" r:id="rId10"/>
  </p:sldIdLst>
  <p:sldSz cx="9144000" cy="6858000" type="screen4x3"/>
  <p:notesSz cx="6797675" cy="992663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437B"/>
    <a:srgbClr val="1299FF"/>
    <a:srgbClr val="0DFF80"/>
    <a:srgbClr val="F9FBAB"/>
    <a:srgbClr val="F99595"/>
    <a:srgbClr val="808080"/>
    <a:srgbClr val="FA3A06"/>
    <a:srgbClr val="8B20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52" autoAdjust="0"/>
    <p:restoredTop sz="99885" autoAdjust="0"/>
  </p:normalViewPr>
  <p:slideViewPr>
    <p:cSldViewPr snapToGrid="0">
      <p:cViewPr>
        <p:scale>
          <a:sx n="125" d="100"/>
          <a:sy n="125" d="100"/>
        </p:scale>
        <p:origin x="-58" y="-62"/>
      </p:cViewPr>
      <p:guideLst>
        <p:guide orient="horz" pos="4319"/>
        <p:guide pos="57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-3300" y="-108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7" tIns="45709" rIns="91417" bIns="45709" numCol="1" anchor="t" anchorCtr="0" compatLnSpc="1">
            <a:prstTxWarp prst="textNoShape">
              <a:avLst/>
            </a:prstTxWarp>
          </a:bodyPr>
          <a:lstStyle>
            <a:lvl1pPr defTabSz="914378">
              <a:defRPr sz="1200"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7" tIns="45709" rIns="91417" bIns="45709" numCol="1" anchor="t" anchorCtr="0" compatLnSpc="1">
            <a:prstTxWarp prst="textNoShape">
              <a:avLst/>
            </a:prstTxWarp>
          </a:bodyPr>
          <a:lstStyle>
            <a:lvl1pPr algn="r" defTabSz="914378">
              <a:defRPr sz="1200"/>
            </a:lvl1pPr>
          </a:lstStyle>
          <a:p>
            <a:pPr>
              <a:defRPr/>
            </a:pPr>
            <a:fld id="{F575BC3E-9BB9-40E5-8A09-572F7A735D94}" type="datetimeFigureOut">
              <a:rPr lang="de-AT"/>
              <a:pPr>
                <a:defRPr/>
              </a:pPr>
              <a:t>17.02.2017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7" tIns="45709" rIns="91417" bIns="45709" numCol="1" anchor="b" anchorCtr="0" compatLnSpc="1">
            <a:prstTxWarp prst="textNoShape">
              <a:avLst/>
            </a:prstTxWarp>
          </a:bodyPr>
          <a:lstStyle>
            <a:lvl1pPr defTabSz="914378">
              <a:defRPr sz="1200"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7" tIns="45709" rIns="91417" bIns="45709" numCol="1" anchor="b" anchorCtr="0" compatLnSpc="1">
            <a:prstTxWarp prst="textNoShape">
              <a:avLst/>
            </a:prstTxWarp>
          </a:bodyPr>
          <a:lstStyle>
            <a:lvl1pPr algn="r" defTabSz="914378">
              <a:defRPr sz="1200"/>
            </a:lvl1pPr>
          </a:lstStyle>
          <a:p>
            <a:pPr>
              <a:defRPr/>
            </a:pPr>
            <a:fld id="{C37D185D-02E2-4073-A4D5-5402B8984492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3363020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7" tIns="45709" rIns="91417" bIns="45709" numCol="1" anchor="t" anchorCtr="0" compatLnSpc="1">
            <a:prstTxWarp prst="textNoShape">
              <a:avLst/>
            </a:prstTxWarp>
          </a:bodyPr>
          <a:lstStyle>
            <a:lvl1pPr defTabSz="914378" eaLnBrk="0" hangingPunct="0">
              <a:defRPr sz="1200"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7" tIns="45709" rIns="91417" bIns="45709" numCol="1" anchor="t" anchorCtr="0" compatLnSpc="1">
            <a:prstTxWarp prst="textNoShape">
              <a:avLst/>
            </a:prstTxWarp>
          </a:bodyPr>
          <a:lstStyle>
            <a:lvl1pPr algn="r" defTabSz="914378" eaLnBrk="0" hangingPunct="0">
              <a:defRPr sz="1200"/>
            </a:lvl1pPr>
          </a:lstStyle>
          <a:p>
            <a:pPr>
              <a:defRPr/>
            </a:pPr>
            <a:fld id="{60CB01E4-7AB4-4593-9D86-4EF8AAB51B0A}" type="datetimeFigureOut">
              <a:rPr lang="de-AT"/>
              <a:pPr>
                <a:defRPr/>
              </a:pPr>
              <a:t>17.02.2017</a:t>
            </a:fld>
            <a:endParaRPr lang="de-AT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2950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7" tIns="45709" rIns="91417" bIns="457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noProof="0" smtClean="0"/>
              <a:t>Textmasterformate durch Klicken bearbeiten</a:t>
            </a:r>
          </a:p>
          <a:p>
            <a:pPr lvl="1"/>
            <a:r>
              <a:rPr lang="de-AT" noProof="0" smtClean="0"/>
              <a:t>Zweite Ebene</a:t>
            </a:r>
          </a:p>
          <a:p>
            <a:pPr lvl="2"/>
            <a:r>
              <a:rPr lang="de-AT" noProof="0" smtClean="0"/>
              <a:t>Dritte Ebene</a:t>
            </a:r>
          </a:p>
          <a:p>
            <a:pPr lvl="3"/>
            <a:r>
              <a:rPr lang="de-AT" noProof="0" smtClean="0"/>
              <a:t>Vierte Ebene</a:t>
            </a:r>
          </a:p>
          <a:p>
            <a:pPr lvl="4"/>
            <a:r>
              <a:rPr lang="de-AT" noProof="0" smtClean="0"/>
              <a:t>Fünfte Ebene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7" tIns="45709" rIns="91417" bIns="45709" numCol="1" anchor="b" anchorCtr="0" compatLnSpc="1">
            <a:prstTxWarp prst="textNoShape">
              <a:avLst/>
            </a:prstTxWarp>
          </a:bodyPr>
          <a:lstStyle>
            <a:lvl1pPr defTabSz="914378" eaLnBrk="0" hangingPunct="0">
              <a:defRPr sz="1200"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7" tIns="45709" rIns="91417" bIns="45709" numCol="1" anchor="b" anchorCtr="0" compatLnSpc="1">
            <a:prstTxWarp prst="textNoShape">
              <a:avLst/>
            </a:prstTxWarp>
          </a:bodyPr>
          <a:lstStyle>
            <a:lvl1pPr algn="r" defTabSz="914378" eaLnBrk="0" hangingPunct="0">
              <a:defRPr sz="1200"/>
            </a:lvl1pPr>
          </a:lstStyle>
          <a:p>
            <a:pPr>
              <a:defRPr/>
            </a:pPr>
            <a:fld id="{FFAE5DC5-EC80-46E6-A04F-DFF155E668A0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4702869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6A2A2E-B941-4213-BA9A-168FCAF43D01}" type="slidenum">
              <a:rPr lang="de-AT" smtClean="0"/>
              <a:t>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113038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AT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010400" y="6400800"/>
            <a:ext cx="2133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A6B873-5628-42FD-8E9E-85CB80A8FDE2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617831-B3CA-4664-A18D-34486AA5B36E}" type="datetime1">
              <a:rPr lang="de-DE" smtClean="0"/>
              <a:t>17.02.2017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19201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010400" y="6400800"/>
            <a:ext cx="2133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256777-6322-4364-8E23-D527F83CF7A7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81A235-4952-48BF-848E-D3AA5DBF9C2D}" type="datetime1">
              <a:rPr lang="de-DE" smtClean="0"/>
              <a:t>17.02.2017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97104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31800" y="2857500"/>
            <a:ext cx="4038600" cy="32432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22800" y="2857500"/>
            <a:ext cx="4038600" cy="32432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010400" y="6400800"/>
            <a:ext cx="2133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54B8D2-42F9-4EC6-807B-CA9A67791215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DE6633-3FEA-4D9D-88A7-622D25A0D5BD}" type="datetime1">
              <a:rPr lang="de-DE" smtClean="0"/>
              <a:t>17.02.2017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195947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010400" y="6400800"/>
            <a:ext cx="21336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1A1C994-DAE0-4C5A-970D-A6A71D67A6C0}" type="slidenum">
              <a:rPr lang="de-AT" smtClean="0"/>
              <a:pPr>
                <a:defRPr/>
              </a:pPr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10613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53204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AT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010400" y="6400800"/>
            <a:ext cx="2133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BB1517-9E5D-4BE5-8749-13DC4C32E3E0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42DB70-9DDD-4B3C-A311-33C351E55779}" type="datetime1">
              <a:rPr lang="de-DE" smtClean="0"/>
              <a:t>17.02.2017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448872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010400" y="6400800"/>
            <a:ext cx="2133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95E3CE-6E3E-419D-AD07-69B967B44336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F808E8-AF40-496C-B1AD-A31F7CE386C7}" type="datetime1">
              <a:rPr lang="de-DE" smtClean="0"/>
              <a:t>17.02.2017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64427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72250" y="1301750"/>
            <a:ext cx="2089150" cy="4799013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04800" y="1301750"/>
            <a:ext cx="6115050" cy="4799013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2611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304800" y="1301750"/>
            <a:ext cx="8356600" cy="479901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025953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53"/>
          <p:cNvSpPr>
            <a:spLocks noChangeArrowheads="1"/>
          </p:cNvSpPr>
          <p:nvPr userDrawn="1"/>
        </p:nvSpPr>
        <p:spPr bwMode="auto">
          <a:xfrm>
            <a:off x="0" y="0"/>
            <a:ext cx="9144000" cy="904875"/>
          </a:xfrm>
          <a:prstGeom prst="rect">
            <a:avLst/>
          </a:prstGeom>
          <a:pattFill prst="ltVert">
            <a:fgClr>
              <a:srgbClr val="808080">
                <a:alpha val="27058"/>
              </a:srgbClr>
            </a:fgClr>
            <a:bgClr>
              <a:srgbClr val="DDDDDD">
                <a:alpha val="27058"/>
              </a:srgbClr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1027" name="Rectangle 20"/>
          <p:cNvSpPr>
            <a:spLocks noChangeArrowheads="1"/>
          </p:cNvSpPr>
          <p:nvPr userDrawn="1"/>
        </p:nvSpPr>
        <p:spPr bwMode="auto">
          <a:xfrm>
            <a:off x="0" y="6456363"/>
            <a:ext cx="9144000" cy="401637"/>
          </a:xfrm>
          <a:prstGeom prst="rect">
            <a:avLst/>
          </a:prstGeom>
          <a:solidFill>
            <a:srgbClr val="12437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1030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30175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AT" smtClean="0"/>
              <a:t>Titelmasterformat durch Klicken bearbeiten</a:t>
            </a:r>
          </a:p>
        </p:txBody>
      </p:sp>
      <p:sp>
        <p:nvSpPr>
          <p:cNvPr id="10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2857500"/>
            <a:ext cx="8229600" cy="324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smtClean="0"/>
              <a:t>Textmasterformate durch Klicken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</a:p>
        </p:txBody>
      </p:sp>
      <p:sp>
        <p:nvSpPr>
          <p:cNvPr id="144403" name="Textfeld 7"/>
          <p:cNvSpPr txBox="1">
            <a:spLocks noChangeArrowheads="1"/>
          </p:cNvSpPr>
          <p:nvPr userDrawn="1"/>
        </p:nvSpPr>
        <p:spPr bwMode="auto">
          <a:xfrm>
            <a:off x="3813175" y="6524625"/>
            <a:ext cx="11096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de-AT" sz="1400" b="1" smtClean="0">
                <a:solidFill>
                  <a:schemeClr val="bg1"/>
                </a:solidFill>
                <a:latin typeface="Calibri" pitchFamily="34" charset="0"/>
              </a:rPr>
              <a:t>www.kmf.at</a:t>
            </a:r>
          </a:p>
        </p:txBody>
      </p:sp>
      <p:sp>
        <p:nvSpPr>
          <p:cNvPr id="1034" name="Rectangle 50"/>
          <p:cNvSpPr>
            <a:spLocks noChangeArrowheads="1"/>
          </p:cNvSpPr>
          <p:nvPr userDrawn="1"/>
        </p:nvSpPr>
        <p:spPr bwMode="auto">
          <a:xfrm>
            <a:off x="0" y="922338"/>
            <a:ext cx="9144000" cy="58737"/>
          </a:xfrm>
          <a:prstGeom prst="rect">
            <a:avLst/>
          </a:prstGeom>
          <a:solidFill>
            <a:srgbClr val="12437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1035" name="Text Box 51"/>
          <p:cNvSpPr txBox="1">
            <a:spLocks noChangeArrowheads="1"/>
          </p:cNvSpPr>
          <p:nvPr userDrawn="1"/>
        </p:nvSpPr>
        <p:spPr bwMode="auto">
          <a:xfrm>
            <a:off x="257175" y="276225"/>
            <a:ext cx="3409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de-AT" i="1" smtClean="0">
                <a:solidFill>
                  <a:srgbClr val="12437B"/>
                </a:solidFill>
                <a:latin typeface="Calibri" pitchFamily="34" charset="0"/>
              </a:rPr>
              <a:t>- engineering your visions -</a:t>
            </a:r>
          </a:p>
        </p:txBody>
      </p:sp>
      <p:pic>
        <p:nvPicPr>
          <p:cNvPr id="1036" name="Picture 52" descr="KMF_Logo_3D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0"/>
            <a:ext cx="1152525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54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" b="1595"/>
          <a:stretch>
            <a:fillRect/>
          </a:stretch>
        </p:blipFill>
        <p:spPr bwMode="auto">
          <a:xfrm>
            <a:off x="-7938" y="0"/>
            <a:ext cx="9151938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feld 1"/>
          <p:cNvSpPr txBox="1"/>
          <p:nvPr userDrawn="1"/>
        </p:nvSpPr>
        <p:spPr>
          <a:xfrm>
            <a:off x="8641081" y="6493589"/>
            <a:ext cx="6172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D04701A0-3D5F-4042-8C74-235B6A8AB1DE}" type="slidenum">
              <a:rPr lang="de-AT" sz="1600" smtClean="0">
                <a:solidFill>
                  <a:schemeClr val="bg1"/>
                </a:solidFill>
                <a:latin typeface="+mn-lt"/>
              </a:rPr>
              <a:t>‹Nr.›</a:t>
            </a:fld>
            <a:endParaRPr lang="de-AT" sz="1600" dirty="0">
              <a:solidFill>
                <a:schemeClr val="bg1"/>
              </a:solidFill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9" r:id="rId3"/>
    <p:sldLayoutId id="2147483821" r:id="rId4"/>
    <p:sldLayoutId id="2147483822" r:id="rId5"/>
    <p:sldLayoutId id="2147483824" r:id="rId6"/>
    <p:sldLayoutId id="2147483825" r:id="rId7"/>
    <p:sldLayoutId id="2147483826" r:id="rId8"/>
    <p:sldLayoutId id="2147483827" r:id="rId9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essebox.de/attachments/details/69388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microsoft.com/office/2007/relationships/hdphoto" Target="../media/hdphoto1.wdp"/><Relationship Id="rId7" Type="http://schemas.openxmlformats.org/officeDocument/2006/relationships/hyperlink" Target="https://www.google.at/url?sa=i&amp;rct=j&amp;q=&amp;esrc=s&amp;source=images&amp;cd=&amp;cad=rja&amp;uact=8&amp;ved=0ahUKEwjw6uOouZfSAhWGQBoKHTx0B-UQjRwIBw&amp;url=https://www.exapro.de.com/metall-werkzeugmaschinen-drehmaschinen-1501-3000-mm-c23/&amp;psig=AFQjCNESRp29stRsW66wxpn4Y4GUrGTZ0A&amp;ust=1487431774699703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jpeg"/><Relationship Id="rId5" Type="http://schemas.microsoft.com/office/2007/relationships/hdphoto" Target="../media/hdphoto2.wdp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9089" y="1511610"/>
            <a:ext cx="3219450" cy="1905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1780496" y="1821060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AT" dirty="0"/>
          </a:p>
        </p:txBody>
      </p:sp>
      <p:sp>
        <p:nvSpPr>
          <p:cNvPr id="7" name="Textfeld 6"/>
          <p:cNvSpPr txBox="1"/>
          <p:nvPr/>
        </p:nvSpPr>
        <p:spPr>
          <a:xfrm>
            <a:off x="832614" y="1757185"/>
            <a:ext cx="376797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200" dirty="0" smtClean="0"/>
              <a:t>1 CNC-Fräs- und Bohrcenter</a:t>
            </a:r>
          </a:p>
          <a:p>
            <a:r>
              <a:rPr lang="de-AT" sz="1200" dirty="0" err="1" smtClean="0"/>
              <a:t>Soraluce</a:t>
            </a:r>
            <a:r>
              <a:rPr lang="de-AT" sz="1200" dirty="0" smtClean="0"/>
              <a:t> TR-35</a:t>
            </a:r>
          </a:p>
          <a:p>
            <a:endParaRPr lang="de-AT" sz="1200" dirty="0"/>
          </a:p>
          <a:p>
            <a:r>
              <a:rPr lang="de-AT" sz="1200" dirty="0" err="1" smtClean="0"/>
              <a:t>Verfahrwege</a:t>
            </a:r>
            <a:r>
              <a:rPr lang="de-AT" sz="1200" dirty="0" smtClean="0"/>
              <a:t>:  	</a:t>
            </a:r>
            <a:r>
              <a:rPr lang="de-AT" sz="1200" dirty="0"/>
              <a:t> </a:t>
            </a:r>
            <a:r>
              <a:rPr lang="de-AT" sz="1200" dirty="0" smtClean="0"/>
              <a:t>  X= 3500mm</a:t>
            </a:r>
          </a:p>
          <a:p>
            <a:r>
              <a:rPr lang="de-AT" sz="1200" dirty="0" smtClean="0"/>
              <a:t>		   Y= 1250mm</a:t>
            </a:r>
          </a:p>
          <a:p>
            <a:r>
              <a:rPr lang="de-AT" sz="1200" dirty="0"/>
              <a:t>	</a:t>
            </a:r>
            <a:r>
              <a:rPr lang="de-AT" sz="1200" dirty="0" smtClean="0"/>
              <a:t>	   Z= 1500mm</a:t>
            </a:r>
          </a:p>
          <a:p>
            <a:r>
              <a:rPr lang="de-AT" sz="1200" dirty="0" smtClean="0"/>
              <a:t>Rundtisch Ø 1000mm  	   A= 360°</a:t>
            </a:r>
          </a:p>
          <a:p>
            <a:r>
              <a:rPr lang="de-AT" sz="1200" dirty="0" smtClean="0"/>
              <a:t>Automatischer Indexfräskopf 2,5x2,5°</a:t>
            </a:r>
          </a:p>
          <a:p>
            <a:r>
              <a:rPr lang="de-AT" sz="1200" dirty="0" smtClean="0"/>
              <a:t>Max</a:t>
            </a:r>
            <a:r>
              <a:rPr lang="de-AT" sz="1200" dirty="0"/>
              <a:t>. Werkstückgewicht: </a:t>
            </a:r>
            <a:r>
              <a:rPr lang="de-AT" sz="1200" dirty="0" smtClean="0"/>
              <a:t>	  5700kg</a:t>
            </a:r>
            <a:endParaRPr lang="de-AT" sz="1200" dirty="0"/>
          </a:p>
        </p:txBody>
      </p:sp>
      <p:sp>
        <p:nvSpPr>
          <p:cNvPr id="8" name="Textfeld 7"/>
          <p:cNvSpPr txBox="1"/>
          <p:nvPr/>
        </p:nvSpPr>
        <p:spPr>
          <a:xfrm>
            <a:off x="619470" y="1110812"/>
            <a:ext cx="40938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400" b="1" dirty="0" smtClean="0">
                <a:solidFill>
                  <a:srgbClr val="12437B"/>
                </a:solidFill>
                <a:latin typeface="Calibri" pitchFamily="34" charset="0"/>
              </a:rPr>
              <a:t>Maschinenpark Bereich Fräsen</a:t>
            </a:r>
            <a:endParaRPr lang="de-AT" sz="2400" b="1" dirty="0">
              <a:solidFill>
                <a:srgbClr val="12437B"/>
              </a:solidFill>
              <a:latin typeface="Calibri" pitchFamily="34" charset="0"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741174" y="4341340"/>
            <a:ext cx="324785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1200" dirty="0" smtClean="0"/>
              <a:t>1 CNC-Fräs- und Bohrcenter</a:t>
            </a:r>
          </a:p>
          <a:p>
            <a:r>
              <a:rPr lang="de-AT" sz="1200" dirty="0" err="1" smtClean="0"/>
              <a:t>Soraluce</a:t>
            </a:r>
            <a:r>
              <a:rPr lang="de-AT" sz="1200" dirty="0" smtClean="0"/>
              <a:t> TR-35 HSC</a:t>
            </a:r>
          </a:p>
          <a:p>
            <a:endParaRPr lang="de-AT" sz="1200" dirty="0" smtClean="0"/>
          </a:p>
          <a:p>
            <a:r>
              <a:rPr lang="de-AT" sz="1200" dirty="0" err="1" smtClean="0"/>
              <a:t>Verfahrwege</a:t>
            </a:r>
            <a:r>
              <a:rPr lang="de-AT" sz="1200" dirty="0" smtClean="0"/>
              <a:t>:   	   X= 3500mm</a:t>
            </a:r>
          </a:p>
          <a:p>
            <a:r>
              <a:rPr lang="de-AT" sz="1200" dirty="0"/>
              <a:t>	</a:t>
            </a:r>
            <a:r>
              <a:rPr lang="de-AT" sz="1200" dirty="0" smtClean="0"/>
              <a:t>	   Y= 1250mm</a:t>
            </a:r>
          </a:p>
          <a:p>
            <a:r>
              <a:rPr lang="de-AT" sz="1200" dirty="0" smtClean="0"/>
              <a:t>		   Z= 1500mm</a:t>
            </a:r>
          </a:p>
          <a:p>
            <a:r>
              <a:rPr lang="de-AT" sz="1200" dirty="0" smtClean="0"/>
              <a:t>Automatischer Indexfräskopf 1x1°</a:t>
            </a:r>
          </a:p>
          <a:p>
            <a:r>
              <a:rPr lang="de-AT" sz="1200" dirty="0"/>
              <a:t>Max Werkstückgewicht:          </a:t>
            </a:r>
            <a:r>
              <a:rPr lang="de-AT" sz="1200" dirty="0" smtClean="0"/>
              <a:t>5700kg</a:t>
            </a:r>
            <a:endParaRPr lang="de-AT" sz="1200" dirty="0"/>
          </a:p>
        </p:txBody>
      </p:sp>
      <p:pic>
        <p:nvPicPr>
          <p:cNvPr id="1028" name="Picture 4" descr="http://www.afm.es/img/emo-2011-das-soraluce-tr-fraszentrum-zeichnet-sich-durch-dauerhafte-prazisionsbearbeitung-aus-hall-13-stand-b3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9089" y="3988610"/>
            <a:ext cx="3219450" cy="21240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4662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854414" y="1572477"/>
            <a:ext cx="384712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1200" dirty="0" smtClean="0"/>
              <a:t> 1 CNC-Fräs- und </a:t>
            </a:r>
            <a:r>
              <a:rPr lang="de-AT" sz="1200" dirty="0" err="1" smtClean="0"/>
              <a:t>Bohrwerk</a:t>
            </a:r>
            <a:endParaRPr lang="de-AT" sz="1200" dirty="0" smtClean="0"/>
          </a:p>
          <a:p>
            <a:r>
              <a:rPr lang="de-AT" sz="1200" dirty="0" smtClean="0"/>
              <a:t> Tos-</a:t>
            </a:r>
            <a:r>
              <a:rPr lang="de-AT" sz="1200" dirty="0" err="1" smtClean="0"/>
              <a:t>Vansdorf</a:t>
            </a:r>
            <a:r>
              <a:rPr lang="de-AT" sz="1200" dirty="0" smtClean="0"/>
              <a:t> WHN-130 </a:t>
            </a:r>
          </a:p>
          <a:p>
            <a:endParaRPr lang="de-AT" sz="1200" dirty="0" smtClean="0"/>
          </a:p>
          <a:p>
            <a:r>
              <a:rPr lang="de-AT" sz="1200" dirty="0" smtClean="0"/>
              <a:t> </a:t>
            </a:r>
            <a:r>
              <a:rPr lang="de-AT" sz="1200" dirty="0" err="1" smtClean="0"/>
              <a:t>Verfahrwege</a:t>
            </a:r>
            <a:r>
              <a:rPr lang="de-AT" sz="1200" dirty="0" smtClean="0"/>
              <a:t>:  		</a:t>
            </a:r>
          </a:p>
          <a:p>
            <a:r>
              <a:rPr lang="de-AT" sz="1200" dirty="0"/>
              <a:t>	</a:t>
            </a:r>
            <a:r>
              <a:rPr lang="de-AT" sz="1200" dirty="0" smtClean="0"/>
              <a:t>	X= 3500mm</a:t>
            </a:r>
          </a:p>
          <a:p>
            <a:r>
              <a:rPr lang="de-AT" sz="1200" dirty="0" smtClean="0"/>
              <a:t>		Y= 2500mm</a:t>
            </a:r>
          </a:p>
          <a:p>
            <a:r>
              <a:rPr lang="de-AT" sz="1200" dirty="0" smtClean="0"/>
              <a:t>		Z= 1200mm</a:t>
            </a:r>
          </a:p>
          <a:p>
            <a:r>
              <a:rPr lang="de-AT" sz="1200" dirty="0"/>
              <a:t>	 </a:t>
            </a:r>
            <a:r>
              <a:rPr lang="de-AT" sz="1200" dirty="0" smtClean="0"/>
              <a:t>                    W= 800mm</a:t>
            </a:r>
          </a:p>
          <a:p>
            <a:r>
              <a:rPr lang="de-AT" sz="1200" dirty="0" smtClean="0"/>
              <a:t>		C= 360°</a:t>
            </a:r>
          </a:p>
          <a:p>
            <a:r>
              <a:rPr lang="de-AT" sz="1200" dirty="0" smtClean="0"/>
              <a:t>Aufspannfläche 3000mm x 1800mm</a:t>
            </a:r>
          </a:p>
          <a:p>
            <a:r>
              <a:rPr lang="de-AT" sz="1200" dirty="0" smtClean="0"/>
              <a:t>Max. Werkstückgewicht:     12000kg</a:t>
            </a:r>
            <a:endParaRPr lang="de-AT" sz="1200" dirty="0"/>
          </a:p>
        </p:txBody>
      </p:sp>
      <p:pic>
        <p:nvPicPr>
          <p:cNvPr id="2050" name="Picture 2" descr="http://www.mb-koller.at/Portals/0/Bilder/Maschinen/WHQ13CN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2377" y="1191237"/>
            <a:ext cx="3333750" cy="24272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eck 3"/>
          <p:cNvSpPr/>
          <p:nvPr/>
        </p:nvSpPr>
        <p:spPr>
          <a:xfrm>
            <a:off x="828560" y="4149080"/>
            <a:ext cx="35994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1200" dirty="0" smtClean="0"/>
              <a:t>1 CNC-Fräs- und Bohrcenter</a:t>
            </a:r>
          </a:p>
          <a:p>
            <a:r>
              <a:rPr lang="de-AT" sz="1200" dirty="0" err="1" smtClean="0"/>
              <a:t>Lagun</a:t>
            </a:r>
            <a:r>
              <a:rPr lang="de-AT" sz="1200" dirty="0" smtClean="0"/>
              <a:t> Master 2000</a:t>
            </a:r>
          </a:p>
          <a:p>
            <a:endParaRPr lang="de-AT" sz="1200" dirty="0" smtClean="0"/>
          </a:p>
          <a:p>
            <a:r>
              <a:rPr lang="de-AT" sz="1200" dirty="0" err="1" smtClean="0"/>
              <a:t>Verfahrwege</a:t>
            </a:r>
            <a:r>
              <a:rPr lang="de-AT" sz="1200" dirty="0" smtClean="0"/>
              <a:t>:  		</a:t>
            </a:r>
          </a:p>
          <a:p>
            <a:r>
              <a:rPr lang="de-AT" sz="1200" dirty="0"/>
              <a:t>	</a:t>
            </a:r>
            <a:r>
              <a:rPr lang="de-AT" sz="1200" dirty="0" smtClean="0"/>
              <a:t>	X= 2000mm</a:t>
            </a:r>
          </a:p>
          <a:p>
            <a:r>
              <a:rPr lang="de-AT" sz="1200" dirty="0" smtClean="0"/>
              <a:t>		Y= 1000mm</a:t>
            </a:r>
          </a:p>
          <a:p>
            <a:r>
              <a:rPr lang="de-AT" sz="1200" dirty="0" smtClean="0"/>
              <a:t>		Z= 1000mm</a:t>
            </a:r>
          </a:p>
          <a:p>
            <a:r>
              <a:rPr lang="de-AT" sz="1200" dirty="0" smtClean="0"/>
              <a:t>Rundtisch Ø 800mm  	A= 360°</a:t>
            </a:r>
          </a:p>
          <a:p>
            <a:r>
              <a:rPr lang="de-AT" sz="1200" dirty="0" smtClean="0"/>
              <a:t>Max</a:t>
            </a:r>
            <a:r>
              <a:rPr lang="de-AT" sz="1200" dirty="0"/>
              <a:t>. Werkstückgewicht: </a:t>
            </a:r>
            <a:r>
              <a:rPr lang="de-AT" sz="1200" dirty="0" smtClean="0"/>
              <a:t>	3000kg</a:t>
            </a:r>
            <a:endParaRPr lang="de-AT" sz="1200" dirty="0"/>
          </a:p>
        </p:txBody>
      </p:sp>
      <p:pic>
        <p:nvPicPr>
          <p:cNvPr id="2054" name="Picture 6" descr="http://www.jmt-germany.de/images/image/Maschinenbilder_big/GNova-41_01-silue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2377" y="3921173"/>
            <a:ext cx="3456384" cy="24200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619470" y="1110812"/>
            <a:ext cx="20515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400" b="1" dirty="0">
                <a:solidFill>
                  <a:srgbClr val="12437B"/>
                </a:solidFill>
                <a:latin typeface="Calibri" pitchFamily="34" charset="0"/>
              </a:rPr>
              <a:t>Bereich Fräsen</a:t>
            </a:r>
          </a:p>
        </p:txBody>
      </p:sp>
      <p:pic>
        <p:nvPicPr>
          <p:cNvPr id="8" name="Picture 7" descr="Bohrwerk Laufring"/>
          <p:cNvPicPr>
            <a:picLocks noChangeAspect="1" noChangeArrowheads="1"/>
          </p:cNvPicPr>
          <p:nvPr/>
        </p:nvPicPr>
        <p:blipFill>
          <a:blip r:embed="rId4" cstate="print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2176" y="1286669"/>
            <a:ext cx="1567076" cy="8811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4193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854414" y="1572477"/>
            <a:ext cx="384712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1200" dirty="0" smtClean="0"/>
              <a:t> 1 Vertikal-Bearbeitungszentrum</a:t>
            </a:r>
          </a:p>
          <a:p>
            <a:r>
              <a:rPr lang="de-AT" sz="1200" dirty="0" smtClean="0"/>
              <a:t> </a:t>
            </a:r>
            <a:r>
              <a:rPr lang="de-AT" sz="1200" dirty="0" err="1" smtClean="0"/>
              <a:t>MTcut</a:t>
            </a:r>
            <a:r>
              <a:rPr lang="de-AT" sz="1200" dirty="0" smtClean="0"/>
              <a:t> V110TH</a:t>
            </a:r>
          </a:p>
          <a:p>
            <a:endParaRPr lang="de-AT" sz="1200" dirty="0" smtClean="0"/>
          </a:p>
          <a:p>
            <a:r>
              <a:rPr lang="de-AT" sz="1200" dirty="0" smtClean="0"/>
              <a:t> </a:t>
            </a:r>
            <a:r>
              <a:rPr lang="de-AT" sz="1200" dirty="0" err="1" smtClean="0"/>
              <a:t>Verfahrwege</a:t>
            </a:r>
            <a:r>
              <a:rPr lang="de-AT" sz="1200" dirty="0" smtClean="0"/>
              <a:t>:  		</a:t>
            </a:r>
          </a:p>
          <a:p>
            <a:r>
              <a:rPr lang="de-AT" sz="1200" dirty="0"/>
              <a:t>	</a:t>
            </a:r>
            <a:r>
              <a:rPr lang="de-AT" sz="1200" dirty="0" smtClean="0"/>
              <a:t>	</a:t>
            </a:r>
            <a:r>
              <a:rPr lang="de-AT" sz="1200" dirty="0"/>
              <a:t>X= 1200 mm</a:t>
            </a:r>
          </a:p>
          <a:p>
            <a:r>
              <a:rPr lang="de-AT" sz="1200" dirty="0"/>
              <a:t>		Y= 800 mm</a:t>
            </a:r>
          </a:p>
          <a:p>
            <a:r>
              <a:rPr lang="de-AT" sz="1200" dirty="0"/>
              <a:t>		Z= 600 mm</a:t>
            </a:r>
          </a:p>
          <a:p>
            <a:r>
              <a:rPr lang="de-AT" sz="1200" dirty="0"/>
              <a:t>	                     </a:t>
            </a:r>
          </a:p>
          <a:p>
            <a:r>
              <a:rPr lang="de-AT" sz="1200" dirty="0"/>
              <a:t>Aufspannfläche 1200 mm x  800 mm</a:t>
            </a:r>
          </a:p>
          <a:p>
            <a:r>
              <a:rPr lang="de-AT" sz="1200" dirty="0"/>
              <a:t>Max. Werkstückgewicht:     350 kg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619470" y="1110812"/>
            <a:ext cx="20515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400" b="1" dirty="0">
                <a:solidFill>
                  <a:srgbClr val="12437B"/>
                </a:solidFill>
                <a:latin typeface="Calibri" pitchFamily="34" charset="0"/>
              </a:rPr>
              <a:t>Bereich Fräsen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0359" y="1187265"/>
            <a:ext cx="2911269" cy="25766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0620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463275" y="1068640"/>
            <a:ext cx="21526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400" b="1" dirty="0">
                <a:solidFill>
                  <a:srgbClr val="12437B"/>
                </a:solidFill>
                <a:latin typeface="Calibri" pitchFamily="34" charset="0"/>
              </a:rPr>
              <a:t>Bereich Drehen</a:t>
            </a:r>
          </a:p>
        </p:txBody>
      </p:sp>
      <p:sp>
        <p:nvSpPr>
          <p:cNvPr id="3" name="Rechteck 2"/>
          <p:cNvSpPr/>
          <p:nvPr/>
        </p:nvSpPr>
        <p:spPr>
          <a:xfrm>
            <a:off x="659832" y="1628800"/>
            <a:ext cx="39121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1200" b="1" dirty="0"/>
              <a:t>1</a:t>
            </a:r>
            <a:r>
              <a:rPr lang="de-AT" sz="1200" b="1" dirty="0" smtClean="0">
                <a:effectLst/>
              </a:rPr>
              <a:t> CNC- Spitzendrehmaschinen</a:t>
            </a:r>
            <a:r>
              <a:rPr lang="de-AT" sz="1100" dirty="0" smtClean="0">
                <a:effectLst/>
              </a:rPr>
              <a:t/>
            </a:r>
            <a:br>
              <a:rPr lang="de-AT" sz="1100" dirty="0" smtClean="0">
                <a:effectLst/>
              </a:rPr>
            </a:br>
            <a:r>
              <a:rPr lang="de-AT" sz="1200" dirty="0" smtClean="0">
                <a:effectLst/>
              </a:rPr>
              <a:t>Boehringer DUS 1000</a:t>
            </a:r>
          </a:p>
          <a:p>
            <a:r>
              <a:rPr lang="de-AT" sz="1200" dirty="0" smtClean="0">
                <a:effectLst/>
              </a:rPr>
              <a:t/>
            </a:r>
            <a:br>
              <a:rPr lang="de-AT" sz="1200" dirty="0" smtClean="0">
                <a:effectLst/>
              </a:rPr>
            </a:br>
            <a:r>
              <a:rPr lang="de-AT" sz="1200" dirty="0" smtClean="0">
                <a:effectLst/>
              </a:rPr>
              <a:t>bis Durchmesser  = 	1000 mm</a:t>
            </a:r>
          </a:p>
          <a:p>
            <a:r>
              <a:rPr lang="de-AT" sz="1200" dirty="0"/>
              <a:t>ü</a:t>
            </a:r>
            <a:r>
              <a:rPr lang="de-AT" sz="1200" dirty="0" smtClean="0"/>
              <a:t>ber Bett =		700mm</a:t>
            </a:r>
            <a:endParaRPr lang="de-AT" sz="1200" dirty="0" smtClean="0">
              <a:effectLst/>
            </a:endParaRPr>
          </a:p>
          <a:p>
            <a:r>
              <a:rPr lang="de-AT" sz="1200" dirty="0" smtClean="0">
                <a:effectLst/>
              </a:rPr>
              <a:t>Spitzenweite = 	4500 mm</a:t>
            </a:r>
          </a:p>
          <a:p>
            <a:r>
              <a:rPr lang="de-AT" sz="1200" dirty="0" smtClean="0">
                <a:effectLst/>
              </a:rPr>
              <a:t/>
            </a:r>
            <a:br>
              <a:rPr lang="de-AT" sz="1200" dirty="0" smtClean="0">
                <a:effectLst/>
              </a:rPr>
            </a:br>
            <a:r>
              <a:rPr lang="de-AT" sz="1200" dirty="0" smtClean="0">
                <a:effectLst/>
              </a:rPr>
              <a:t>max. Werkstückgewicht =  	4000 kg</a:t>
            </a:r>
            <a:endParaRPr lang="de-AT" sz="1200" dirty="0">
              <a:effectLst/>
            </a:endParaRPr>
          </a:p>
        </p:txBody>
      </p:sp>
      <p:pic>
        <p:nvPicPr>
          <p:cNvPr id="3074" name="Picture 2" descr="http://www.ridder.net/images/boehringer_dus5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909" y="3926685"/>
            <a:ext cx="3268159" cy="18840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US 1600TI: Der zyklengesteuerten Universal-Drehmaschine ist fast nichts zu groß oder zu schwer, (Bild: MAG Boehringer)">
            <a:hlinkClick r:id="rId3" tooltip="DUS 1600TI: Der zyklengesteuerten Universal-Drehmaschine ist fast nichts zu groß oder zu schwer, (Bild: MAG Boehringer)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909" y="1396248"/>
            <a:ext cx="2877466" cy="18419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eck 3"/>
          <p:cNvSpPr/>
          <p:nvPr/>
        </p:nvSpPr>
        <p:spPr>
          <a:xfrm>
            <a:off x="629259" y="3926685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AT" sz="1200" b="1" dirty="0" smtClean="0"/>
              <a:t>1</a:t>
            </a:r>
            <a:r>
              <a:rPr lang="de-AT" sz="1200" b="1" dirty="0" smtClean="0">
                <a:effectLst/>
              </a:rPr>
              <a:t> CNC- Spitzendrehmaschinen</a:t>
            </a:r>
          </a:p>
          <a:p>
            <a:r>
              <a:rPr lang="de-AT" sz="1200" dirty="0" smtClean="0"/>
              <a:t>Boehringer DUS 560</a:t>
            </a:r>
          </a:p>
          <a:p>
            <a:endParaRPr lang="de-AT" sz="1200" dirty="0"/>
          </a:p>
          <a:p>
            <a:r>
              <a:rPr lang="de-AT" sz="1200" dirty="0" smtClean="0">
                <a:effectLst/>
              </a:rPr>
              <a:t>bis Durchmesser  = 	 560 mm</a:t>
            </a:r>
          </a:p>
          <a:p>
            <a:r>
              <a:rPr lang="de-AT" sz="1200" dirty="0" smtClean="0">
                <a:effectLst/>
              </a:rPr>
              <a:t>über Bett =		 400 mm</a:t>
            </a:r>
            <a:br>
              <a:rPr lang="de-AT" sz="1200" dirty="0" smtClean="0">
                <a:effectLst/>
              </a:rPr>
            </a:br>
            <a:r>
              <a:rPr lang="de-AT" sz="1200" dirty="0" smtClean="0">
                <a:effectLst/>
              </a:rPr>
              <a:t>Spitzenweite = 	 2000 mm</a:t>
            </a:r>
          </a:p>
          <a:p>
            <a:r>
              <a:rPr lang="de-AT" sz="1200" dirty="0" smtClean="0">
                <a:effectLst/>
              </a:rPr>
              <a:t/>
            </a:r>
            <a:br>
              <a:rPr lang="de-AT" sz="1200" dirty="0" smtClean="0">
                <a:effectLst/>
              </a:rPr>
            </a:br>
            <a:r>
              <a:rPr lang="de-AT" sz="1200" dirty="0" smtClean="0">
                <a:effectLst/>
              </a:rPr>
              <a:t>max. Werkstückgewicht =  	 1500 kg</a:t>
            </a:r>
            <a:endParaRPr lang="de-AT" sz="11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60500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223349" y="1115452"/>
            <a:ext cx="3217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400" b="1" dirty="0">
                <a:solidFill>
                  <a:srgbClr val="12437B"/>
                </a:solidFill>
                <a:latin typeface="Calibri" pitchFamily="34" charset="0"/>
              </a:rPr>
              <a:t>Sonstige Bearbeitungen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223349" y="1828667"/>
            <a:ext cx="626279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200" b="1" u="sng" dirty="0" smtClean="0"/>
              <a:t>Bohrmaschinen:</a:t>
            </a:r>
            <a:r>
              <a:rPr lang="de-AT" sz="1200" dirty="0" smtClean="0"/>
              <a:t>   			</a:t>
            </a:r>
            <a:r>
              <a:rPr lang="de-AT" sz="1200" b="1" dirty="0" smtClean="0"/>
              <a:t>1</a:t>
            </a:r>
            <a:r>
              <a:rPr lang="de-AT" sz="1200" dirty="0" smtClean="0"/>
              <a:t> </a:t>
            </a:r>
            <a:r>
              <a:rPr lang="de-AT" sz="1200" b="1" dirty="0" smtClean="0"/>
              <a:t>Radialbohrmaschine</a:t>
            </a:r>
            <a:r>
              <a:rPr lang="de-AT" sz="1200" dirty="0" smtClean="0"/>
              <a:t> </a:t>
            </a:r>
          </a:p>
          <a:p>
            <a:r>
              <a:rPr lang="de-AT" sz="1200" dirty="0"/>
              <a:t>	</a:t>
            </a:r>
            <a:r>
              <a:rPr lang="de-AT" sz="1200" dirty="0" smtClean="0"/>
              <a:t>      			bis Bohrdurchmesser 80mm</a:t>
            </a:r>
          </a:p>
          <a:p>
            <a:r>
              <a:rPr lang="de-AT" sz="1200" dirty="0"/>
              <a:t>	</a:t>
            </a:r>
            <a:r>
              <a:rPr lang="de-AT" sz="1200" dirty="0" smtClean="0"/>
              <a:t>      			Ausladung bis 2000mm</a:t>
            </a:r>
            <a:r>
              <a:rPr lang="de-AT" sz="1200" dirty="0"/>
              <a:t>	</a:t>
            </a:r>
            <a:r>
              <a:rPr lang="de-AT" sz="1200" dirty="0" smtClean="0"/>
              <a:t>  </a:t>
            </a:r>
            <a:endParaRPr lang="de-AT" sz="1200" b="1" dirty="0" smtClean="0"/>
          </a:p>
          <a:p>
            <a:endParaRPr lang="de-AT" sz="1200" b="1" dirty="0"/>
          </a:p>
          <a:p>
            <a:r>
              <a:rPr lang="de-AT" sz="1200" b="1" dirty="0" smtClean="0"/>
              <a:t>				1</a:t>
            </a:r>
            <a:r>
              <a:rPr lang="de-AT" sz="1200" dirty="0" smtClean="0"/>
              <a:t> </a:t>
            </a:r>
            <a:r>
              <a:rPr lang="de-AT" sz="1200" b="1" dirty="0" smtClean="0"/>
              <a:t>Ständerbohrmaschine</a:t>
            </a:r>
          </a:p>
          <a:p>
            <a:r>
              <a:rPr lang="de-AT" sz="1200" b="1" dirty="0"/>
              <a:t>	 </a:t>
            </a:r>
            <a:r>
              <a:rPr lang="de-AT" sz="1200" b="1" dirty="0" smtClean="0"/>
              <a:t>     			</a:t>
            </a:r>
            <a:r>
              <a:rPr lang="de-AT" sz="1200" dirty="0" smtClean="0"/>
              <a:t>Bohrdurchmesser 40mm</a:t>
            </a:r>
            <a:endParaRPr lang="de-AT" sz="1200" b="1" u="sng" dirty="0" smtClean="0"/>
          </a:p>
          <a:p>
            <a:endParaRPr lang="de-AT" sz="1200" b="1" u="sng" dirty="0"/>
          </a:p>
          <a:p>
            <a:r>
              <a:rPr lang="de-AT" sz="1200" b="1" u="sng" dirty="0" smtClean="0"/>
              <a:t>Drehen Konventionell:</a:t>
            </a:r>
            <a:r>
              <a:rPr lang="de-AT" sz="1200" b="1" dirty="0" smtClean="0"/>
              <a:t> </a:t>
            </a:r>
            <a:endParaRPr lang="de-AT" sz="1200" dirty="0" smtClean="0"/>
          </a:p>
          <a:p>
            <a:r>
              <a:rPr lang="de-AT" sz="1200" dirty="0"/>
              <a:t>	</a:t>
            </a:r>
            <a:r>
              <a:rPr lang="de-AT" sz="1200" dirty="0" smtClean="0"/>
              <a:t>			</a:t>
            </a:r>
            <a:r>
              <a:rPr lang="de-AT" sz="1200" b="1" dirty="0"/>
              <a:t>1 </a:t>
            </a:r>
            <a:r>
              <a:rPr lang="de-AT" sz="1200" b="1" dirty="0" smtClean="0"/>
              <a:t>Drehmaschine</a:t>
            </a:r>
            <a:r>
              <a:rPr lang="de-AT" sz="1100" dirty="0"/>
              <a:t/>
            </a:r>
            <a:br>
              <a:rPr lang="de-AT" sz="1100" dirty="0"/>
            </a:br>
            <a:r>
              <a:rPr lang="de-AT" sz="1100" dirty="0" smtClean="0"/>
              <a:t>				</a:t>
            </a:r>
            <a:r>
              <a:rPr lang="de-AT" sz="1200" dirty="0" smtClean="0"/>
              <a:t>TRENS </a:t>
            </a:r>
            <a:r>
              <a:rPr lang="de-AT" sz="1200" dirty="0"/>
              <a:t>SN 500x1500</a:t>
            </a:r>
          </a:p>
          <a:p>
            <a:r>
              <a:rPr lang="de-AT" sz="1200" dirty="0" smtClean="0"/>
              <a:t>				bis </a:t>
            </a:r>
            <a:r>
              <a:rPr lang="de-AT" sz="1200" dirty="0"/>
              <a:t>Durchmesser  = 	600 </a:t>
            </a:r>
            <a:r>
              <a:rPr lang="de-AT" sz="1200" dirty="0" smtClean="0"/>
              <a:t>mm</a:t>
            </a:r>
          </a:p>
          <a:p>
            <a:r>
              <a:rPr lang="de-AT" sz="1200" dirty="0"/>
              <a:t>	</a:t>
            </a:r>
            <a:r>
              <a:rPr lang="de-AT" sz="1200" dirty="0" smtClean="0"/>
              <a:t>			über </a:t>
            </a:r>
            <a:r>
              <a:rPr lang="de-AT" sz="1200" dirty="0"/>
              <a:t>Bett =		505 mm</a:t>
            </a:r>
          </a:p>
          <a:p>
            <a:r>
              <a:rPr lang="de-AT" sz="1200" dirty="0" smtClean="0"/>
              <a:t>				Spitzenweite </a:t>
            </a:r>
            <a:r>
              <a:rPr lang="de-AT" sz="1200" dirty="0"/>
              <a:t>= 	</a:t>
            </a:r>
            <a:r>
              <a:rPr lang="de-AT" sz="1200" dirty="0" smtClean="0"/>
              <a:t>1500mm </a:t>
            </a:r>
            <a:endParaRPr lang="de-AT" sz="1200" b="1" u="sng" dirty="0" smtClean="0"/>
          </a:p>
          <a:p>
            <a:endParaRPr lang="de-AT" sz="1200" b="1" u="sng" dirty="0" smtClean="0"/>
          </a:p>
          <a:p>
            <a:endParaRPr lang="de-AT" sz="1200" b="1" u="sng" dirty="0" smtClean="0"/>
          </a:p>
          <a:p>
            <a:r>
              <a:rPr lang="de-AT" sz="1200" b="1" u="sng" dirty="0" smtClean="0"/>
              <a:t>Zuschnitt von Form u. Wellen- Materialen:</a:t>
            </a:r>
            <a:r>
              <a:rPr lang="de-AT" sz="1200" b="1" dirty="0" smtClean="0"/>
              <a:t>	1 Kreissäge </a:t>
            </a:r>
          </a:p>
          <a:p>
            <a:r>
              <a:rPr lang="de-AT" sz="1200" b="1" dirty="0"/>
              <a:t>	</a:t>
            </a:r>
            <a:r>
              <a:rPr lang="de-AT" sz="1200" b="1" dirty="0" smtClean="0"/>
              <a:t>		 	</a:t>
            </a:r>
            <a:r>
              <a:rPr lang="de-AT" sz="1200" dirty="0" smtClean="0"/>
              <a:t>Rund bis Ø 120mm</a:t>
            </a:r>
          </a:p>
          <a:p>
            <a:r>
              <a:rPr lang="de-AT" sz="1200" b="1" dirty="0"/>
              <a:t>	</a:t>
            </a:r>
            <a:r>
              <a:rPr lang="de-AT" sz="1200" b="1" dirty="0" smtClean="0"/>
              <a:t>			</a:t>
            </a:r>
            <a:r>
              <a:rPr lang="de-AT" sz="1200" dirty="0" smtClean="0"/>
              <a:t>Profile bis 150mm</a:t>
            </a:r>
          </a:p>
          <a:p>
            <a:endParaRPr lang="de-AT" sz="1200" b="1" dirty="0"/>
          </a:p>
          <a:p>
            <a:r>
              <a:rPr lang="de-AT" sz="1200" b="1" dirty="0" smtClean="0"/>
              <a:t>				1 Kreissäge</a:t>
            </a:r>
          </a:p>
          <a:p>
            <a:r>
              <a:rPr lang="de-AT" sz="1200" b="1" dirty="0"/>
              <a:t>	</a:t>
            </a:r>
            <a:r>
              <a:rPr lang="de-AT" sz="1200" b="1" dirty="0" smtClean="0"/>
              <a:t>		 	</a:t>
            </a:r>
            <a:r>
              <a:rPr lang="de-AT" sz="1200" dirty="0" smtClean="0"/>
              <a:t>Rund bis Ø 500mm</a:t>
            </a:r>
          </a:p>
          <a:p>
            <a:r>
              <a:rPr lang="de-AT" sz="1200" b="1" dirty="0"/>
              <a:t>	</a:t>
            </a:r>
            <a:r>
              <a:rPr lang="de-AT" sz="1200" b="1" dirty="0" smtClean="0"/>
              <a:t>		 	</a:t>
            </a:r>
            <a:r>
              <a:rPr lang="de-AT" sz="1200" dirty="0" smtClean="0"/>
              <a:t>Profile bis 700mm</a:t>
            </a:r>
            <a:endParaRPr lang="de-AT" sz="1200" b="1" dirty="0" smtClean="0"/>
          </a:p>
          <a:p>
            <a:r>
              <a:rPr lang="de-AT" sz="1200" dirty="0"/>
              <a:t>	 </a:t>
            </a:r>
            <a:r>
              <a:rPr lang="de-AT" sz="1200" dirty="0" smtClean="0"/>
              <a:t>   </a:t>
            </a:r>
          </a:p>
          <a:p>
            <a:endParaRPr lang="de-AT" sz="12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7201" y="1346284"/>
            <a:ext cx="1344805" cy="11656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9275" y="2617844"/>
            <a:ext cx="1344805" cy="10702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684" y="5367304"/>
            <a:ext cx="1344805" cy="10334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Bildergebnis für tos drehmaschine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136" y="4103227"/>
            <a:ext cx="1198706" cy="8830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9388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827584" y="913120"/>
            <a:ext cx="803119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b="1" dirty="0">
                <a:solidFill>
                  <a:srgbClr val="12437B"/>
                </a:solidFill>
                <a:latin typeface="Calibri" pitchFamily="34" charset="0"/>
              </a:rPr>
              <a:t>Zuschnitte von Blechen:</a:t>
            </a:r>
            <a:r>
              <a:rPr lang="de-AT" b="1" dirty="0"/>
              <a:t>	</a:t>
            </a:r>
            <a:r>
              <a:rPr lang="de-AT" sz="1200" b="1" dirty="0" smtClean="0"/>
              <a:t>1 CNC-gesteuerte </a:t>
            </a:r>
            <a:r>
              <a:rPr lang="de-AT" sz="1200" b="1" dirty="0"/>
              <a:t>Autogen-Portal-Schneidmaschine				</a:t>
            </a:r>
            <a:r>
              <a:rPr lang="de-AT" sz="1200" b="1" dirty="0" err="1"/>
              <a:t>Satronik</a:t>
            </a:r>
            <a:r>
              <a:rPr lang="de-AT" sz="1200" b="1" dirty="0"/>
              <a:t> D4000				</a:t>
            </a:r>
            <a:r>
              <a:rPr lang="de-AT" sz="1200" b="1" dirty="0" smtClean="0"/>
              <a:t>		</a:t>
            </a:r>
            <a:r>
              <a:rPr lang="de-AT" sz="1200" b="1" dirty="0"/>
              <a:t>	</a:t>
            </a:r>
            <a:r>
              <a:rPr lang="de-AT" sz="1200" dirty="0" smtClean="0"/>
              <a:t>Arbeitsbreite </a:t>
            </a:r>
            <a:r>
              <a:rPr lang="de-AT" sz="1200" dirty="0"/>
              <a:t>bis </a:t>
            </a:r>
            <a:r>
              <a:rPr lang="de-AT" sz="1200" dirty="0" smtClean="0"/>
              <a:t>2500mm 	              						Arbeitslänge bis 6300mm</a:t>
            </a:r>
            <a:r>
              <a:rPr lang="de-AT" sz="1200" dirty="0"/>
              <a:t>	</a:t>
            </a:r>
            <a:r>
              <a:rPr lang="de-AT" sz="1200" dirty="0" smtClean="0"/>
              <a:t>	</a:t>
            </a:r>
            <a:r>
              <a:rPr lang="de-AT" sz="1200" dirty="0"/>
              <a:t>			</a:t>
            </a:r>
            <a:r>
              <a:rPr lang="de-AT" sz="1200" dirty="0" smtClean="0"/>
              <a:t>		Schneiddicken mit Lochstechen </a:t>
            </a:r>
            <a:r>
              <a:rPr lang="de-AT" sz="1200" dirty="0"/>
              <a:t>max. </a:t>
            </a:r>
            <a:r>
              <a:rPr lang="de-AT" sz="1200" dirty="0" smtClean="0"/>
              <a:t>100mm</a:t>
            </a:r>
          </a:p>
          <a:p>
            <a:r>
              <a:rPr lang="de-AT" sz="1200" dirty="0"/>
              <a:t>				</a:t>
            </a:r>
            <a:endParaRPr lang="de-AT" sz="1200" dirty="0" smtClean="0"/>
          </a:p>
          <a:p>
            <a:endParaRPr lang="de-AT" sz="1200" b="1" dirty="0"/>
          </a:p>
          <a:p>
            <a:r>
              <a:rPr lang="de-AT" sz="1200" b="1" dirty="0" smtClean="0"/>
              <a:t>				1 CNC-gesteuerte Unterwasser-Plasma-Schneidmaschine</a:t>
            </a:r>
            <a:r>
              <a:rPr lang="de-AT" sz="1200" b="1" dirty="0"/>
              <a:t>				</a:t>
            </a:r>
            <a:r>
              <a:rPr lang="de-AT" sz="1200" b="1" dirty="0" err="1" smtClean="0"/>
              <a:t>Satronik</a:t>
            </a:r>
            <a:r>
              <a:rPr lang="de-AT" sz="1200" b="1" dirty="0" smtClean="0"/>
              <a:t> </a:t>
            </a:r>
            <a:r>
              <a:rPr lang="de-AT" sz="1200" b="1" dirty="0"/>
              <a:t>FB 3000					</a:t>
            </a:r>
            <a:r>
              <a:rPr lang="de-AT" sz="1200" b="1" dirty="0" smtClean="0"/>
              <a:t>	</a:t>
            </a:r>
            <a:r>
              <a:rPr lang="de-AT" sz="1200" b="1" dirty="0"/>
              <a:t>	</a:t>
            </a:r>
            <a:r>
              <a:rPr lang="de-AT" sz="1200" dirty="0"/>
              <a:t>Arbeitsbreite bis  </a:t>
            </a:r>
            <a:r>
              <a:rPr lang="de-AT" sz="1200" dirty="0" smtClean="0"/>
              <a:t>2500mm</a:t>
            </a:r>
            <a:r>
              <a:rPr lang="de-AT" sz="1200" dirty="0"/>
              <a:t>					</a:t>
            </a:r>
            <a:r>
              <a:rPr lang="de-AT" sz="1200" dirty="0" smtClean="0"/>
              <a:t>		Arbeitslänge </a:t>
            </a:r>
            <a:r>
              <a:rPr lang="de-AT" sz="1200" dirty="0"/>
              <a:t>bis </a:t>
            </a:r>
            <a:r>
              <a:rPr lang="de-AT" sz="1200" dirty="0" smtClean="0"/>
              <a:t>6300mm</a:t>
            </a:r>
            <a:r>
              <a:rPr lang="de-AT" sz="1200" dirty="0"/>
              <a:t>				</a:t>
            </a:r>
            <a:r>
              <a:rPr lang="de-AT" sz="1200" dirty="0" smtClean="0"/>
              <a:t>	</a:t>
            </a:r>
            <a:r>
              <a:rPr lang="de-AT" sz="1200" dirty="0"/>
              <a:t>	</a:t>
            </a:r>
            <a:r>
              <a:rPr lang="de-AT" sz="1200" dirty="0" smtClean="0"/>
              <a:t>	Schneiddicken </a:t>
            </a:r>
            <a:r>
              <a:rPr lang="de-AT" sz="1200" dirty="0"/>
              <a:t>Stahl max. </a:t>
            </a:r>
            <a:r>
              <a:rPr lang="de-AT" sz="1200" dirty="0" smtClean="0"/>
              <a:t>8-25mm</a:t>
            </a:r>
            <a:r>
              <a:rPr lang="de-AT" sz="1200" dirty="0"/>
              <a:t>	</a:t>
            </a:r>
            <a:r>
              <a:rPr lang="de-AT" sz="1200" dirty="0" smtClean="0"/>
              <a:t>	</a:t>
            </a:r>
            <a:r>
              <a:rPr lang="de-AT" sz="1200" dirty="0"/>
              <a:t>				Schneiddicken Nirosta </a:t>
            </a:r>
            <a:r>
              <a:rPr lang="de-AT" sz="1200" dirty="0" smtClean="0"/>
              <a:t>max. 8-20mm													</a:t>
            </a:r>
            <a:r>
              <a:rPr lang="de-AT" sz="1200" b="1" dirty="0" smtClean="0"/>
              <a:t>1</a:t>
            </a:r>
            <a:r>
              <a:rPr lang="de-AT" sz="1200" dirty="0" smtClean="0"/>
              <a:t> 	</a:t>
            </a:r>
            <a:r>
              <a:rPr lang="de-AT" sz="1200" b="1" dirty="0" smtClean="0"/>
              <a:t>Tafel/ Schlagschere</a:t>
            </a:r>
          </a:p>
          <a:p>
            <a:r>
              <a:rPr lang="de-AT" sz="1200" b="1" dirty="0"/>
              <a:t>	</a:t>
            </a:r>
            <a:r>
              <a:rPr lang="de-AT" sz="1200" b="1" dirty="0" smtClean="0"/>
              <a:t>			</a:t>
            </a:r>
            <a:r>
              <a:rPr lang="de-AT" sz="1200" dirty="0" smtClean="0"/>
              <a:t>Blechstärke  bis 12mm</a:t>
            </a:r>
          </a:p>
          <a:p>
            <a:r>
              <a:rPr lang="de-AT" sz="1200" dirty="0"/>
              <a:t>	</a:t>
            </a:r>
            <a:r>
              <a:rPr lang="de-AT" sz="1200" dirty="0" smtClean="0"/>
              <a:t>			Schnittlänge bis  2500mm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758520" y="4275076"/>
            <a:ext cx="78932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b="1" dirty="0">
                <a:solidFill>
                  <a:srgbClr val="12437B"/>
                </a:solidFill>
                <a:latin typeface="Calibri" pitchFamily="34" charset="0"/>
              </a:rPr>
              <a:t>Umformen von Blechen:</a:t>
            </a:r>
            <a:r>
              <a:rPr lang="de-AT" dirty="0" smtClean="0"/>
              <a:t>	</a:t>
            </a:r>
            <a:r>
              <a:rPr lang="de-AT" sz="1200" b="1" dirty="0" smtClean="0"/>
              <a:t>1 Abkantpresse							</a:t>
            </a:r>
            <a:r>
              <a:rPr lang="de-AT" sz="1200" dirty="0" smtClean="0"/>
              <a:t>Nennpresskraft 	4 000kN						Tisch- Arbeitslänge      	5000mm						Maximaler Hub 	  300mm						Durchgang zwischen Ständer  4100mm		</a:t>
            </a:r>
          </a:p>
          <a:p>
            <a:endParaRPr lang="de-AT" sz="500" u="sng" dirty="0"/>
          </a:p>
          <a:p>
            <a:r>
              <a:rPr lang="de-AT" sz="1200" dirty="0" smtClean="0"/>
              <a:t>				</a:t>
            </a:r>
            <a:r>
              <a:rPr lang="de-AT" sz="1200" b="1" dirty="0" smtClean="0"/>
              <a:t>2</a:t>
            </a:r>
            <a:r>
              <a:rPr lang="de-AT" sz="1200" dirty="0" smtClean="0"/>
              <a:t> </a:t>
            </a:r>
            <a:r>
              <a:rPr lang="de-AT" sz="1200" b="1" dirty="0" smtClean="0"/>
              <a:t>Hydraulische Walzen- Rundbiegemaschine					</a:t>
            </a:r>
            <a:r>
              <a:rPr lang="de-AT" sz="1200" dirty="0" smtClean="0"/>
              <a:t>Arbeitslänge bis	  3000mm						Walzendurchmesser 	     360mm						Blechstärke max. 12mm bei 3 000mm Breite 					Stärkere Bleche möglich Ø und Breiten abhängig	</a:t>
            </a:r>
            <a:endParaRPr lang="de-AT" sz="1200" u="sng" dirty="0" smtClean="0"/>
          </a:p>
          <a:p>
            <a:endParaRPr lang="de-AT" b="1" u="sng" dirty="0"/>
          </a:p>
          <a:p>
            <a:r>
              <a:rPr lang="de-AT" dirty="0" smtClean="0"/>
              <a:t>					</a:t>
            </a:r>
            <a:endParaRPr lang="de-AT" b="1" u="sng" dirty="0"/>
          </a:p>
        </p:txBody>
      </p:sp>
      <p:pic>
        <p:nvPicPr>
          <p:cNvPr id="4" name="Picture 2" descr="http://www.system-sc.com/de/images/zwijark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785" y="4789714"/>
            <a:ext cx="1777958" cy="14872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80" y="1453519"/>
            <a:ext cx="1848091" cy="14590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413" y="2818956"/>
            <a:ext cx="1729143" cy="14561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0858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25835" y="1115893"/>
            <a:ext cx="849883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b="1" dirty="0">
                <a:solidFill>
                  <a:srgbClr val="12437B"/>
                </a:solidFill>
                <a:latin typeface="Calibri" pitchFamily="34" charset="0"/>
              </a:rPr>
              <a:t>Bereich Schweißtechnologie	</a:t>
            </a:r>
            <a:r>
              <a:rPr lang="de-AT" dirty="0" smtClean="0"/>
              <a:t>	</a:t>
            </a:r>
          </a:p>
          <a:p>
            <a:endParaRPr lang="de-AT" sz="1200" b="1" dirty="0"/>
          </a:p>
          <a:p>
            <a:r>
              <a:rPr lang="de-AT" sz="1200" b="1" dirty="0" smtClean="0"/>
              <a:t>1 Schweißroboteranlage groß (Tom)						IGM	</a:t>
            </a:r>
            <a:r>
              <a:rPr lang="de-AT" sz="1200" dirty="0" smtClean="0"/>
              <a:t>Fahrwege Längsschlitten 		  10 000mm					Querschlitten			    2 000mm					Vertikalschlitten 		     1500mm					 	Manipulatoren mit einer Belastung von 30kN und 50kN																															</a:t>
            </a:r>
            <a:r>
              <a:rPr lang="de-AT" sz="1200" b="1" dirty="0" smtClean="0"/>
              <a:t> 1 Schweißroboteranlage klein (Jerry)</a:t>
            </a:r>
            <a:r>
              <a:rPr lang="de-AT" sz="1200" b="1" dirty="0"/>
              <a:t>	</a:t>
            </a:r>
            <a:r>
              <a:rPr lang="de-AT" sz="1200" b="1" dirty="0" smtClean="0"/>
              <a:t>IGM</a:t>
            </a:r>
            <a:r>
              <a:rPr lang="de-AT" sz="1200" b="1" dirty="0"/>
              <a:t>						</a:t>
            </a:r>
            <a:r>
              <a:rPr lang="de-AT" sz="1200" dirty="0" smtClean="0"/>
              <a:t>Fahrwege Längsschlitten </a:t>
            </a:r>
            <a:r>
              <a:rPr lang="de-AT" sz="1200" dirty="0"/>
              <a:t>		</a:t>
            </a:r>
            <a:r>
              <a:rPr lang="de-AT" sz="1200" dirty="0" smtClean="0"/>
              <a:t>      4500mm</a:t>
            </a:r>
            <a:r>
              <a:rPr lang="de-AT" sz="1200" dirty="0"/>
              <a:t>					Querschlitten			   </a:t>
            </a:r>
            <a:r>
              <a:rPr lang="de-AT" sz="1200" dirty="0" smtClean="0"/>
              <a:t>  1 </a:t>
            </a:r>
            <a:r>
              <a:rPr lang="de-AT" sz="1200" dirty="0"/>
              <a:t>000mm					</a:t>
            </a:r>
            <a:r>
              <a:rPr lang="de-AT" sz="1200" dirty="0" smtClean="0"/>
              <a:t>Aufspannfläche mit L=2000mm B=2000mm bis 50kN					</a:t>
            </a:r>
            <a:endParaRPr lang="de-AT" sz="1200" dirty="0"/>
          </a:p>
          <a:p>
            <a:endParaRPr lang="de-AT" sz="1200" b="1" dirty="0" smtClean="0"/>
          </a:p>
          <a:p>
            <a:r>
              <a:rPr lang="de-AT" sz="1200" b="1" dirty="0" smtClean="0"/>
              <a:t>3</a:t>
            </a:r>
            <a:r>
              <a:rPr lang="de-AT" sz="1200" dirty="0" smtClean="0"/>
              <a:t> </a:t>
            </a:r>
            <a:r>
              <a:rPr lang="de-AT" sz="1200" b="1" dirty="0" err="1" smtClean="0"/>
              <a:t>Aufpanzer</a:t>
            </a:r>
            <a:r>
              <a:rPr lang="de-AT" sz="1200" b="1" dirty="0" smtClean="0"/>
              <a:t>- Roboteranlagen zum Aufschweißen von einlagigen Verschleißschichten</a:t>
            </a:r>
          </a:p>
          <a:p>
            <a:r>
              <a:rPr lang="de-AT" sz="1200" b="1" dirty="0" smtClean="0"/>
              <a:t>	</a:t>
            </a:r>
            <a:r>
              <a:rPr lang="de-AT" sz="1200" dirty="0" smtClean="0"/>
              <a:t>Schweißebenen horizontal und konisch 					</a:t>
            </a:r>
          </a:p>
          <a:p>
            <a:r>
              <a:rPr lang="de-AT" sz="1200" dirty="0"/>
              <a:t>	</a:t>
            </a:r>
            <a:r>
              <a:rPr lang="de-AT" sz="1200" dirty="0" smtClean="0"/>
              <a:t>Durchmesser bis 3000mm</a:t>
            </a:r>
            <a:r>
              <a:rPr lang="de-AT" sz="1200" dirty="0"/>
              <a:t>							</a:t>
            </a:r>
            <a:endParaRPr lang="de-AT" sz="1200" u="sng" dirty="0"/>
          </a:p>
          <a:p>
            <a:r>
              <a:rPr lang="de-AT" sz="1200" dirty="0" smtClean="0"/>
              <a:t>							</a:t>
            </a:r>
            <a:endParaRPr lang="de-AT" b="1" u="sng" dirty="0"/>
          </a:p>
          <a:p>
            <a:r>
              <a:rPr lang="de-AT" dirty="0" smtClean="0"/>
              <a:t>					</a:t>
            </a:r>
            <a:endParaRPr lang="de-AT" b="1" u="sng" dirty="0"/>
          </a:p>
        </p:txBody>
      </p:sp>
      <p:sp>
        <p:nvSpPr>
          <p:cNvPr id="3" name="Textfeld 2"/>
          <p:cNvSpPr txBox="1"/>
          <p:nvPr/>
        </p:nvSpPr>
        <p:spPr>
          <a:xfrm>
            <a:off x="240044" y="4788252"/>
            <a:ext cx="76328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600" b="1" dirty="0">
                <a:latin typeface="Calibri" pitchFamily="34" charset="0"/>
              </a:rPr>
              <a:t>Schweißverfahren nach EN 1090 </a:t>
            </a:r>
            <a:r>
              <a:rPr lang="de-AT" sz="1600" b="1" dirty="0" smtClean="0">
                <a:latin typeface="Calibri" pitchFamily="34" charset="0"/>
              </a:rPr>
              <a:t>EXC 3</a:t>
            </a:r>
            <a:r>
              <a:rPr lang="de-AT" dirty="0" smtClean="0"/>
              <a:t>		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de-AT" sz="1200" b="1" dirty="0" smtClean="0"/>
              <a:t>MIG-MAG </a:t>
            </a:r>
            <a:r>
              <a:rPr lang="de-AT" sz="1200" dirty="0" smtClean="0"/>
              <a:t>Schweißen Standard und Puls			</a:t>
            </a:r>
            <a:endParaRPr lang="de-AT" sz="1200" dirty="0"/>
          </a:p>
          <a:p>
            <a:pPr marL="171450" indent="-171450">
              <a:buFont typeface="Arial" pitchFamily="34" charset="0"/>
              <a:buChar char="•"/>
            </a:pPr>
            <a:r>
              <a:rPr lang="de-AT" sz="1200" b="1" dirty="0" smtClean="0"/>
              <a:t>Fülldrahtschweißen</a:t>
            </a:r>
            <a:r>
              <a:rPr lang="de-AT" sz="1200" dirty="0" smtClean="0"/>
              <a:t> unter Schutzgas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de-AT" sz="1200" b="1" dirty="0" smtClean="0"/>
              <a:t>WIG</a:t>
            </a:r>
            <a:r>
              <a:rPr lang="de-AT" sz="1200" dirty="0" smtClean="0"/>
              <a:t> Schweißung</a:t>
            </a:r>
          </a:p>
          <a:p>
            <a:endParaRPr lang="de-AT" sz="12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4387" y="1577062"/>
            <a:ext cx="2746794" cy="24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hteck 3"/>
          <p:cNvSpPr/>
          <p:nvPr/>
        </p:nvSpPr>
        <p:spPr>
          <a:xfrm>
            <a:off x="4388404" y="4769450"/>
            <a:ext cx="4572000" cy="126188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AT" sz="1600" b="1" dirty="0" smtClean="0">
                <a:latin typeface="Calibri" pitchFamily="34" charset="0"/>
              </a:rPr>
              <a:t>Zerstörungsfreie </a:t>
            </a:r>
            <a:r>
              <a:rPr lang="de-AT" sz="1600" b="1" dirty="0">
                <a:latin typeface="Calibri" pitchFamily="34" charset="0"/>
              </a:rPr>
              <a:t>Schweißnahtprüfung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e-AT" sz="1200" dirty="0"/>
              <a:t>Magnetpulverprüfung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e-AT" sz="1200" dirty="0"/>
              <a:t>Farbeindringprüfung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e-AT" sz="1200" dirty="0"/>
              <a:t>Röntgenprüfung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e-AT" sz="1200" dirty="0"/>
              <a:t>Ultraschallprüfung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e-AT" sz="1200" dirty="0"/>
              <a:t>Vakuumprüfung </a:t>
            </a:r>
            <a:r>
              <a:rPr lang="de-AT" sz="1200" dirty="0" smtClean="0"/>
              <a:t> (Dichtheitsprüfung</a:t>
            </a:r>
            <a:r>
              <a:rPr lang="de-AT" sz="1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226343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3431" y="1701327"/>
            <a:ext cx="2521591" cy="18702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125835" y="1115893"/>
            <a:ext cx="84988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b="1" dirty="0">
                <a:solidFill>
                  <a:srgbClr val="12437B"/>
                </a:solidFill>
                <a:latin typeface="+mj-lt"/>
              </a:rPr>
              <a:t>Bereich </a:t>
            </a:r>
            <a:r>
              <a:rPr lang="de-AT" sz="2400" b="1" dirty="0" smtClean="0">
                <a:solidFill>
                  <a:srgbClr val="12437B"/>
                </a:solidFill>
                <a:latin typeface="+mj-lt"/>
              </a:rPr>
              <a:t>Sandstrahlen,  Lackieren und Trocknen</a:t>
            </a:r>
            <a:r>
              <a:rPr lang="de-AT" dirty="0" smtClean="0">
                <a:latin typeface="+mj-lt"/>
              </a:rPr>
              <a:t>				</a:t>
            </a:r>
            <a:endParaRPr lang="de-AT" b="1" u="sng" dirty="0">
              <a:latin typeface="+mj-lt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198747" y="1645708"/>
            <a:ext cx="5029201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eaLnBrk="1" hangingPunct="1">
              <a:buFont typeface="Arial" pitchFamily="34" charset="0"/>
              <a:buChar char="•"/>
            </a:pPr>
            <a:r>
              <a:rPr lang="de-AT" sz="1600" dirty="0" smtClean="0">
                <a:latin typeface="+mn-lt"/>
              </a:rPr>
              <a:t>Sandstrahlen von Baustählen </a:t>
            </a:r>
          </a:p>
          <a:p>
            <a:pPr marL="285750" indent="-285750" eaLnBrk="1" hangingPunct="1">
              <a:buFont typeface="Arial" pitchFamily="34" charset="0"/>
              <a:buChar char="•"/>
            </a:pPr>
            <a:endParaRPr lang="de-AT" sz="500" dirty="0" smtClean="0">
              <a:latin typeface="+mn-lt"/>
            </a:endParaRPr>
          </a:p>
          <a:p>
            <a:pPr marL="285750" indent="-285750" eaLnBrk="1" hangingPunct="1">
              <a:buFont typeface="Arial" pitchFamily="34" charset="0"/>
              <a:buChar char="•"/>
            </a:pPr>
            <a:r>
              <a:rPr lang="de-AT" sz="1600" dirty="0" smtClean="0">
                <a:latin typeface="+mn-lt"/>
              </a:rPr>
              <a:t>Und Glasperlen von Edelstählen</a:t>
            </a:r>
          </a:p>
          <a:p>
            <a:pPr marL="285750" indent="-285750" eaLnBrk="1" hangingPunct="1">
              <a:buFont typeface="Arial" pitchFamily="34" charset="0"/>
              <a:buChar char="•"/>
            </a:pPr>
            <a:endParaRPr lang="de-AT" sz="500" dirty="0" smtClean="0">
              <a:latin typeface="+mn-lt"/>
            </a:endParaRPr>
          </a:p>
          <a:p>
            <a:pPr marL="285750" indent="-285750" eaLnBrk="1" hangingPunct="1">
              <a:buFont typeface="Arial" pitchFamily="34" charset="0"/>
              <a:buChar char="•"/>
            </a:pPr>
            <a:r>
              <a:rPr lang="de-AT" sz="1600" dirty="0" smtClean="0">
                <a:latin typeface="+mn-lt"/>
              </a:rPr>
              <a:t>Grundieren und Decklackieren </a:t>
            </a:r>
          </a:p>
          <a:p>
            <a:pPr marL="285750" indent="-285750" eaLnBrk="1" hangingPunct="1">
              <a:buFont typeface="Arial" pitchFamily="34" charset="0"/>
              <a:buChar char="•"/>
            </a:pPr>
            <a:endParaRPr lang="de-AT" sz="500" dirty="0" smtClean="0">
              <a:latin typeface="+mn-lt"/>
            </a:endParaRPr>
          </a:p>
          <a:p>
            <a:pPr marL="285750" indent="-285750" eaLnBrk="1" hangingPunct="1">
              <a:buFont typeface="Arial" pitchFamily="34" charset="0"/>
              <a:buChar char="•"/>
            </a:pPr>
            <a:r>
              <a:rPr lang="de-AT" sz="1600" dirty="0" smtClean="0">
                <a:latin typeface="+mn-lt"/>
              </a:rPr>
              <a:t>mit wasser- und lösemittelhaltigen Farben</a:t>
            </a:r>
          </a:p>
          <a:p>
            <a:pPr marL="285750" indent="-285750" eaLnBrk="1" hangingPunct="1">
              <a:buFont typeface="Arial" pitchFamily="34" charset="0"/>
              <a:buChar char="•"/>
            </a:pPr>
            <a:endParaRPr lang="de-AT" sz="500" dirty="0">
              <a:latin typeface="+mn-lt"/>
            </a:endParaRPr>
          </a:p>
          <a:p>
            <a:pPr marL="285750" indent="-285750" eaLnBrk="1" hangingPunct="1">
              <a:buFont typeface="Arial" pitchFamily="34" charset="0"/>
              <a:buChar char="•"/>
            </a:pPr>
            <a:r>
              <a:rPr lang="de-AT" sz="1600" dirty="0" smtClean="0">
                <a:latin typeface="+mn-lt"/>
              </a:rPr>
              <a:t>Standardlackierung mit Kristall-</a:t>
            </a:r>
          </a:p>
          <a:p>
            <a:pPr eaLnBrk="1" hangingPunct="1"/>
            <a:r>
              <a:rPr lang="de-AT" sz="1600" dirty="0" smtClean="0">
                <a:latin typeface="+mn-lt"/>
              </a:rPr>
              <a:t>       lacken bzw. auf Kundenwunsch</a:t>
            </a:r>
          </a:p>
          <a:p>
            <a:pPr eaLnBrk="1" hangingPunct="1"/>
            <a:r>
              <a:rPr lang="de-AT" sz="1600" dirty="0" smtClean="0">
                <a:latin typeface="+mn-lt"/>
              </a:rPr>
              <a:t>	</a:t>
            </a:r>
            <a:endParaRPr lang="de-AT" sz="1600" dirty="0">
              <a:latin typeface="+mn-lt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456" y="3136507"/>
            <a:ext cx="2528471" cy="18802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917" y="4425046"/>
            <a:ext cx="2532829" cy="17993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feld 19"/>
          <p:cNvSpPr txBox="1">
            <a:spLocks noChangeArrowheads="1"/>
          </p:cNvSpPr>
          <p:nvPr/>
        </p:nvSpPr>
        <p:spPr bwMode="auto">
          <a:xfrm>
            <a:off x="3799793" y="5270801"/>
            <a:ext cx="28563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AT" sz="1200" dirty="0" smtClean="0">
                <a:latin typeface="Calibri" pitchFamily="34" charset="0"/>
              </a:rPr>
              <a:t>Werkseigene </a:t>
            </a:r>
            <a:r>
              <a:rPr lang="de-AT" sz="1200" dirty="0" err="1" smtClean="0">
                <a:latin typeface="Calibri" pitchFamily="34" charset="0"/>
              </a:rPr>
              <a:t>Lackierstrasse</a:t>
            </a:r>
            <a:r>
              <a:rPr lang="de-AT" sz="1200" dirty="0" smtClean="0">
                <a:latin typeface="Calibri" pitchFamily="34" charset="0"/>
              </a:rPr>
              <a:t> </a:t>
            </a:r>
          </a:p>
          <a:p>
            <a:pPr eaLnBrk="1" hangingPunct="1"/>
            <a:r>
              <a:rPr lang="de-AT" sz="1200" dirty="0" smtClean="0">
                <a:latin typeface="Calibri" pitchFamily="34" charset="0"/>
              </a:rPr>
              <a:t>inkl. Trocknung (16mx5mx5m)</a:t>
            </a:r>
            <a:endParaRPr lang="de-AT" sz="1200" dirty="0">
              <a:latin typeface="Calibri" pitchFamily="34" charset="0"/>
            </a:endParaRPr>
          </a:p>
        </p:txBody>
      </p:sp>
      <p:sp>
        <p:nvSpPr>
          <p:cNvPr id="10" name="Textfeld 19"/>
          <p:cNvSpPr txBox="1">
            <a:spLocks noChangeArrowheads="1"/>
          </p:cNvSpPr>
          <p:nvPr/>
        </p:nvSpPr>
        <p:spPr bwMode="auto">
          <a:xfrm>
            <a:off x="5875927" y="3629588"/>
            <a:ext cx="28563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AT" sz="1200" dirty="0" smtClean="0">
                <a:latin typeface="Calibri" pitchFamily="34" charset="0"/>
              </a:rPr>
              <a:t>Werkseigene Sandstrahlkabine (16mx6mx6m)</a:t>
            </a:r>
            <a:endParaRPr lang="de-AT" sz="1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6132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309708" y="1083852"/>
            <a:ext cx="57246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400" b="1" dirty="0" smtClean="0">
                <a:solidFill>
                  <a:srgbClr val="12437B"/>
                </a:solidFill>
                <a:latin typeface="Calibri" pitchFamily="34" charset="0"/>
              </a:rPr>
              <a:t>Montagekapazität KMF</a:t>
            </a:r>
            <a:r>
              <a:rPr lang="de-AT" dirty="0" smtClean="0"/>
              <a:t>			</a:t>
            </a:r>
          </a:p>
          <a:p>
            <a:endParaRPr lang="de-AT" sz="1200" dirty="0"/>
          </a:p>
        </p:txBody>
      </p:sp>
      <p:sp>
        <p:nvSpPr>
          <p:cNvPr id="7" name="Rechteck 6"/>
          <p:cNvSpPr/>
          <p:nvPr/>
        </p:nvSpPr>
        <p:spPr>
          <a:xfrm>
            <a:off x="429420" y="1907400"/>
            <a:ext cx="466509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de-AT" sz="1600" dirty="0">
                <a:solidFill>
                  <a:srgbClr val="000000"/>
                </a:solidFill>
              </a:rPr>
              <a:t>Krananlagen bis 	5</a:t>
            </a:r>
            <a:r>
              <a:rPr lang="de-AT" sz="1600" dirty="0" smtClean="0">
                <a:solidFill>
                  <a:srgbClr val="000000"/>
                </a:solidFill>
              </a:rPr>
              <a:t>0 </a:t>
            </a:r>
            <a:r>
              <a:rPr lang="de-AT" sz="1600" dirty="0" err="1" smtClean="0">
                <a:solidFill>
                  <a:srgbClr val="000000"/>
                </a:solidFill>
              </a:rPr>
              <a:t>to</a:t>
            </a:r>
            <a:endParaRPr lang="de-AT" sz="1600" dirty="0" smtClean="0">
              <a:solidFill>
                <a:srgbClr val="000000"/>
              </a:solidFill>
            </a:endParaRPr>
          </a:p>
          <a:p>
            <a:pPr marL="285750" lvl="0" indent="-285750">
              <a:buFont typeface="Arial" pitchFamily="34" charset="0"/>
              <a:buChar char="•"/>
            </a:pPr>
            <a:endParaRPr lang="de-AT" sz="1600" dirty="0">
              <a:solidFill>
                <a:srgbClr val="000000"/>
              </a:solidFill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de-AT" sz="1600" dirty="0">
                <a:solidFill>
                  <a:srgbClr val="000000"/>
                </a:solidFill>
              </a:rPr>
              <a:t>Hubfahrzeuge bis </a:t>
            </a:r>
            <a:r>
              <a:rPr lang="de-AT" sz="1600" dirty="0" smtClean="0">
                <a:solidFill>
                  <a:srgbClr val="000000"/>
                </a:solidFill>
              </a:rPr>
              <a:t>6 </a:t>
            </a:r>
            <a:r>
              <a:rPr lang="de-AT" sz="1600" dirty="0" err="1" smtClean="0">
                <a:solidFill>
                  <a:srgbClr val="000000"/>
                </a:solidFill>
              </a:rPr>
              <a:t>to</a:t>
            </a:r>
            <a:endParaRPr lang="de-AT" sz="1600" dirty="0">
              <a:solidFill>
                <a:srgbClr val="000000"/>
              </a:solidFill>
            </a:endParaRPr>
          </a:p>
          <a:p>
            <a:pPr marL="285750" lvl="0" indent="-285750">
              <a:buFont typeface="Arial" pitchFamily="34" charset="0"/>
              <a:buChar char="•"/>
            </a:pPr>
            <a:endParaRPr lang="de-AT" sz="1600" dirty="0" smtClean="0">
              <a:solidFill>
                <a:srgbClr val="000000"/>
              </a:solidFill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de-AT" sz="1600" dirty="0" err="1" smtClean="0">
                <a:solidFill>
                  <a:srgbClr val="000000"/>
                </a:solidFill>
              </a:rPr>
              <a:t>Bahnanschluss</a:t>
            </a:r>
            <a:r>
              <a:rPr lang="de-AT" sz="1600" dirty="0" smtClean="0">
                <a:solidFill>
                  <a:srgbClr val="000000"/>
                </a:solidFill>
              </a:rPr>
              <a:t> an das </a:t>
            </a:r>
            <a:r>
              <a:rPr lang="de-AT" sz="1600" dirty="0" err="1" smtClean="0">
                <a:solidFill>
                  <a:srgbClr val="000000"/>
                </a:solidFill>
              </a:rPr>
              <a:t>öffentl</a:t>
            </a:r>
            <a:r>
              <a:rPr lang="de-AT" sz="1600" dirty="0" smtClean="0">
                <a:solidFill>
                  <a:srgbClr val="000000"/>
                </a:solidFill>
              </a:rPr>
              <a:t>. Netz und Schienensystem in der ganzen Fertigung</a:t>
            </a:r>
          </a:p>
          <a:p>
            <a:pPr marL="285750" lvl="0" indent="-285750">
              <a:buFont typeface="Arial" pitchFamily="34" charset="0"/>
              <a:buChar char="•"/>
            </a:pPr>
            <a:endParaRPr lang="de-AT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222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Calibri"/>
        <a:ea typeface=""/>
        <a:cs typeface="Arial"/>
      </a:majorFont>
      <a:minorFont>
        <a:latin typeface="Calibri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0</TotalTime>
  <Words>144</Words>
  <Application>Microsoft Office PowerPoint</Application>
  <PresentationFormat>Bildschirmpräsentation (4:3)</PresentationFormat>
  <Paragraphs>137</Paragraphs>
  <Slides>9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0" baseType="lpstr">
      <vt:lpstr>Pixel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Dr. Oliver Zlamal</dc:creator>
  <cp:lastModifiedBy>Christian Bodner</cp:lastModifiedBy>
  <cp:revision>340</cp:revision>
  <cp:lastPrinted>2012-07-11T09:19:53Z</cp:lastPrinted>
  <dcterms:created xsi:type="dcterms:W3CDTF">2011-07-08T13:48:23Z</dcterms:created>
  <dcterms:modified xsi:type="dcterms:W3CDTF">2017-02-17T15:33:10Z</dcterms:modified>
</cp:coreProperties>
</file>